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notesMasterIdLst>
    <p:notesMasterId r:id="rId19"/>
  </p:notesMasterIdLst>
  <p:sldIdLst>
    <p:sldId id="256" r:id="rId2"/>
    <p:sldId id="270" r:id="rId3"/>
    <p:sldId id="260" r:id="rId4"/>
    <p:sldId id="302" r:id="rId5"/>
    <p:sldId id="290" r:id="rId6"/>
    <p:sldId id="289" r:id="rId7"/>
    <p:sldId id="292" r:id="rId8"/>
    <p:sldId id="288" r:id="rId9"/>
    <p:sldId id="303" r:id="rId10"/>
    <p:sldId id="294" r:id="rId11"/>
    <p:sldId id="296" r:id="rId12"/>
    <p:sldId id="301" r:id="rId13"/>
    <p:sldId id="297" r:id="rId14"/>
    <p:sldId id="298" r:id="rId15"/>
    <p:sldId id="299" r:id="rId16"/>
    <p:sldId id="300" r:id="rId17"/>
    <p:sldId id="29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6B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30"/>
    <p:restoredTop sz="89858"/>
  </p:normalViewPr>
  <p:slideViewPr>
    <p:cSldViewPr snapToGrid="0" snapToObjects="1">
      <p:cViewPr varScale="1">
        <p:scale>
          <a:sx n="96" d="100"/>
          <a:sy n="96" d="100"/>
        </p:scale>
        <p:origin x="2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9F1FD-6F52-D847-82A4-47C2D58B80EA}" type="datetimeFigureOut">
              <a:rPr lang="en-GB" smtClean="0"/>
              <a:t>16/08/2022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DE6C0-3F56-2B43-BBD5-FE49F3EE1B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24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56004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6983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388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694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2139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13951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3895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250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633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614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92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0847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941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746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810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408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343F8-22D0-DE46-9608-EB03ABDC3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C0060-639A-1B41-8958-C76D87B3E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9F0AE-747E-6D4D-8211-202B5F00C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6C157-0137-704A-BA98-BF7F4886514A}" type="datetime1">
              <a:rPr lang="da-DK" smtClean="0"/>
              <a:t>16.08.2022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969BB-E495-8B40-8075-F2673CD2B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CAD8A-389D-2549-A965-18945F196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639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48681-4C52-AB47-BB46-09DF560F0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302D2E-DA41-144F-B411-6855D0669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F2C67-B52E-EF40-8AB9-C782A74D3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FCA42-8503-2A40-9699-0ED96D92BA28}" type="datetime1">
              <a:rPr lang="da-DK" smtClean="0"/>
              <a:t>16.08.2022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19167-A0F9-454A-ABAE-7F373CD7C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C4464-68EE-B04F-BC2C-2AFB97E6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755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10CB58-0BC8-0347-8110-8E58567BE0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BAD0A0-3B62-1543-8926-6B159CC1F6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AD6C3-BCA2-174D-9B6C-4411E68A9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BDFC6-F4F0-9840-A086-C4A5D5CA9181}" type="datetime1">
              <a:rPr lang="da-DK" smtClean="0"/>
              <a:t>16.08.2022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28B61-62DD-544F-B8B1-091A3368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400E3-3E21-B94B-B098-F45A297A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508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93B7-84D6-B54E-8332-B94CCBB1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C2F30-5E1B-4B4A-B0EB-48259C098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2AA0B-B0CB-574C-93E2-CECDEAEEB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D512B-C042-DF49-B777-BF075CEE1F47}" type="datetime1">
              <a:rPr lang="da-DK" smtClean="0"/>
              <a:t>16.08.2022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BFE5C-3197-A34D-82E1-F1C502837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1DB58-F871-6646-A98A-66A9313B1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521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68439-21DC-5A40-8852-9951421BC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610EF-9CBE-5549-9F69-0AA3860FA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EAB42-BEB6-B047-BBDD-215933D88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60AEC-B15C-4842-B0A0-4A33615D364B}" type="datetime1">
              <a:rPr lang="da-DK" smtClean="0"/>
              <a:t>16.08.2022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206A-28CB-1945-AF9D-7A0D8AE09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B713A-A3A0-A74B-A8F4-FCABF8123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253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543FF-6C78-5B48-A6B7-3E81FA9C4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03FBE-748C-4E4E-B1BE-DD537945F9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B94EB-4184-214C-908E-6AFB7C65C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47B22-D144-2D48-9D6F-4F130CA28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CE744-5EB9-D542-A6B1-BE9FF282BB76}" type="datetime1">
              <a:rPr lang="da-DK" smtClean="0"/>
              <a:t>16.08.2022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780B65-64A4-9A42-B12B-E9A46582F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CC9E5-82FE-A440-BEC5-9A86A2B67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920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DD46-A300-6446-ACCA-9E3A8913E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196DC-2144-7640-BE38-EE4F4D520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3149E-D3A0-DB42-BF71-4CCAB48E9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7EE763-12F6-1F4E-B934-E0CF0345A1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02FE4F-756E-3B4A-8123-3C6F64FC45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A2F07A-A617-7343-A3A5-9FDD371A9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443AF-D45E-E246-A465-36D735EA1F77}" type="datetime1">
              <a:rPr lang="da-DK" smtClean="0"/>
              <a:t>16.08.2022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4D7E33-C4F7-4743-8371-360849EA3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0DF20E-42D8-954F-9B41-FA855C243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398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DA2A-648F-0346-9BF0-52F8730CA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50680B-5AD5-2349-9424-5B0FF7E75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B692B-66FA-ED42-B4A5-40406B64AB90}" type="datetime1">
              <a:rPr lang="da-DK" smtClean="0"/>
              <a:t>16.08.2022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BEF560-8CAA-374D-8B98-7006EA532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ED91E-E1DE-F841-BB85-716D8D442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80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DD0735-D1C6-EF4A-A1F0-0015E069F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CEF3-98EA-FE48-B850-53A9CDC2EFCF}" type="datetime1">
              <a:rPr lang="da-DK" smtClean="0"/>
              <a:t>16.08.2022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3DC404-D05D-C447-BBCA-E0CC6B2C8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4338A-F704-CA43-A6C3-57F1A696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74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F8111-40FA-8046-85B0-3E52ECDB2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A11BF-8CFF-6040-86AF-779B7100A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B7A2AE-A1E0-D340-815C-96C5C69AD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5F7E8-A804-D044-9C1B-704A1CAC9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18E6-FE1D-1A4C-8B03-64A7E8A20BF8}" type="datetime1">
              <a:rPr lang="da-DK" smtClean="0"/>
              <a:t>16.08.2022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E55884-4E62-D245-9E58-9C3244D58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D4F4D-548A-6145-BD81-1B491C5F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85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254B4-E994-7B4E-BA3F-9DD467E42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207F48-4A30-C948-9182-145DE53648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7CBD8D-CB87-424C-AF55-FE1C3381E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CBF9B-5DB8-4E47-9940-13C9EBFC7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BF5D0-C9B9-5B49-A7F8-452CAA6F9FE7}" type="datetime1">
              <a:rPr lang="da-DK" smtClean="0"/>
              <a:t>16.08.2022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A808F-8062-7D47-9A90-A9BBA5EB4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16C56-FCA3-144A-B124-7D4B2523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32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9CB77F-D9F0-EF4A-A0A8-2D8E5E93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54578A-DE83-3941-A1A8-ABD6838E4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806EB-059E-6640-834F-1E499C5641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C96CB-0E00-AC42-AD7D-D35C333C27B7}" type="datetime1">
              <a:rPr lang="da-DK" smtClean="0"/>
              <a:t>16.08.2022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3318C-06B3-6646-BF04-0D1444802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8041E-3A38-9E47-B12B-865CF785F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627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1920DB-A420-FF47-9398-3D0DD288A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7208" y="857251"/>
            <a:ext cx="4747280" cy="3098061"/>
          </a:xfrm>
        </p:spPr>
        <p:txBody>
          <a:bodyPr anchor="b">
            <a:normAutofit/>
          </a:bodyPr>
          <a:lstStyle/>
          <a:p>
            <a:pPr algn="l"/>
            <a:r>
              <a:rPr lang="en-GB" sz="4400" b="1">
                <a:solidFill>
                  <a:srgbClr val="FFFFFF"/>
                </a:solidFill>
              </a:rPr>
              <a:t>Exploratory </a:t>
            </a:r>
            <a:r>
              <a:rPr lang="en-GB" sz="4400" b="1" dirty="0">
                <a:solidFill>
                  <a:srgbClr val="FFFFFF"/>
                </a:solidFill>
              </a:rPr>
              <a:t>analysis</a:t>
            </a:r>
            <a:endParaRPr lang="en-GB" b="1" dirty="0">
              <a:solidFill>
                <a:srgbClr val="FFFF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497D31-BD0F-024A-883E-291AC29D5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208" y="4756265"/>
            <a:ext cx="4674204" cy="1244483"/>
          </a:xfrm>
        </p:spPr>
        <p:txBody>
          <a:bodyPr anchor="t">
            <a:normAutofit/>
          </a:bodyPr>
          <a:lstStyle/>
          <a:p>
            <a:pPr algn="l"/>
            <a:r>
              <a:rPr lang="en-GB" dirty="0" err="1">
                <a:solidFill>
                  <a:srgbClr val="FFFFFF"/>
                </a:solidFill>
              </a:rPr>
              <a:t>Center</a:t>
            </a:r>
            <a:r>
              <a:rPr lang="en-GB" dirty="0">
                <a:solidFill>
                  <a:srgbClr val="FFFFFF"/>
                </a:solidFill>
              </a:rPr>
              <a:t> for Health Data Science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05F955E-25FF-5245-A82D-80B255BCB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559" y="2908268"/>
            <a:ext cx="3737164" cy="10557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FF55D-D30D-1844-911C-CEEF3C27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204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A70C0E3-CD6A-384F-8BAF-73AF82289A6A}"/>
              </a:ext>
            </a:extLst>
          </p:cNvPr>
          <p:cNvSpPr/>
          <p:nvPr/>
        </p:nvSpPr>
        <p:spPr>
          <a:xfrm>
            <a:off x="838201" y="625974"/>
            <a:ext cx="6477000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Exploratory Analysis -</a:t>
            </a:r>
            <a:r>
              <a:rPr lang="en-US" sz="4400" dirty="0"/>
              <a:t> PCA</a:t>
            </a:r>
            <a:endParaRPr lang="en-GB" sz="4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B73C5-58B6-E142-B8F3-D216959B7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Principal Component Analysis</a:t>
            </a:r>
          </a:p>
          <a:p>
            <a:r>
              <a:rPr lang="en-GB" sz="2400" dirty="0"/>
              <a:t>Visualize variation dataset of high dimensionality</a:t>
            </a:r>
          </a:p>
          <a:p>
            <a:r>
              <a:rPr lang="en-GB" sz="2400" dirty="0"/>
              <a:t>Samples are observations (o), genes are dimensions (d)</a:t>
            </a:r>
          </a:p>
          <a:p>
            <a:r>
              <a:rPr lang="en-GB" sz="2400" dirty="0"/>
              <a:t>We can only interpret 2 or 3 dimensions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176F495-62A7-4831-A0FC-32B2BF90C7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101138"/>
              </p:ext>
            </p:extLst>
          </p:nvPr>
        </p:nvGraphicFramePr>
        <p:xfrm>
          <a:off x="838200" y="4206586"/>
          <a:ext cx="5741020" cy="2149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439">
                  <a:extLst>
                    <a:ext uri="{9D8B030D-6E8A-4147-A177-3AD203B41FA5}">
                      <a16:colId xmlns:a16="http://schemas.microsoft.com/office/drawing/2014/main" val="2324861772"/>
                    </a:ext>
                  </a:extLst>
                </a:gridCol>
                <a:gridCol w="1605776">
                  <a:extLst>
                    <a:ext uri="{9D8B030D-6E8A-4147-A177-3AD203B41FA5}">
                      <a16:colId xmlns:a16="http://schemas.microsoft.com/office/drawing/2014/main" val="2401434924"/>
                    </a:ext>
                  </a:extLst>
                </a:gridCol>
                <a:gridCol w="1717287">
                  <a:extLst>
                    <a:ext uri="{9D8B030D-6E8A-4147-A177-3AD203B41FA5}">
                      <a16:colId xmlns:a16="http://schemas.microsoft.com/office/drawing/2014/main" val="583920701"/>
                    </a:ext>
                  </a:extLst>
                </a:gridCol>
                <a:gridCol w="1070518">
                  <a:extLst>
                    <a:ext uri="{9D8B030D-6E8A-4147-A177-3AD203B41FA5}">
                      <a16:colId xmlns:a16="http://schemas.microsoft.com/office/drawing/2014/main" val="220595442"/>
                    </a:ext>
                  </a:extLst>
                </a:gridCol>
              </a:tblGrid>
              <a:tr h="537441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</a:t>
                      </a:r>
                      <a:r>
                        <a:rPr lang="en-DK" dirty="0"/>
                        <a:t>ene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</a:t>
                      </a:r>
                      <a:r>
                        <a:rPr lang="en-DK" dirty="0"/>
                        <a:t>orm sampleA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</a:t>
                      </a:r>
                      <a:r>
                        <a:rPr lang="en-DK" dirty="0"/>
                        <a:t>orm sampleB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 = 100</a:t>
                      </a:r>
                      <a:endParaRPr lang="en-DK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292921"/>
                  </a:ext>
                </a:extLst>
              </a:tr>
              <a:tr h="537441">
                <a:tc>
                  <a:txBody>
                    <a:bodyPr/>
                    <a:lstStyle/>
                    <a:p>
                      <a:pPr algn="ctr"/>
                      <a:r>
                        <a:rPr lang="en-DK" dirty="0"/>
                        <a:t>EF2A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DK" b="1" dirty="0">
                          <a:effectLst/>
                        </a:rPr>
                        <a:t>1145.39</a:t>
                      </a:r>
                      <a:endParaRPr lang="en-DK" b="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DK" b="1" dirty="0">
                          <a:effectLst/>
                        </a:rPr>
                        <a:t>1176.62</a:t>
                      </a:r>
                      <a:endParaRPr lang="en-DK" b="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DK" b="0" dirty="0">
                          <a:effectLst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9224414"/>
                  </a:ext>
                </a:extLst>
              </a:tr>
              <a:tr h="537441">
                <a:tc>
                  <a:txBody>
                    <a:bodyPr/>
                    <a:lstStyle/>
                    <a:p>
                      <a:pPr algn="ctr"/>
                      <a:r>
                        <a:rPr lang="en-DK" dirty="0"/>
                        <a:t>ACBD1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DK" b="1" dirty="0">
                          <a:effectLst/>
                        </a:rPr>
                        <a:t>16.92</a:t>
                      </a:r>
                      <a:endParaRPr lang="en-DK" b="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DK" b="1" dirty="0">
                          <a:effectLst/>
                        </a:rPr>
                        <a:t>16.88</a:t>
                      </a:r>
                      <a:endParaRPr lang="en-DK" b="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DK" b="0" dirty="0">
                          <a:effectLst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9564870"/>
                  </a:ext>
                </a:extLst>
              </a:tr>
              <a:tr h="537441">
                <a:tc>
                  <a:txBody>
                    <a:bodyPr/>
                    <a:lstStyle/>
                    <a:p>
                      <a:pPr algn="ctr"/>
                      <a:r>
                        <a:rPr lang="en-DK" dirty="0"/>
                        <a:t>d = 20000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4640207"/>
                  </a:ext>
                </a:extLst>
              </a:tr>
            </a:tbl>
          </a:graphicData>
        </a:graphic>
      </p:graphicFrame>
      <p:sp>
        <p:nvSpPr>
          <p:cNvPr id="5" name="Right Arrow 4">
            <a:extLst>
              <a:ext uri="{FF2B5EF4-FFF2-40B4-BE49-F238E27FC236}">
                <a16:creationId xmlns:a16="http://schemas.microsoft.com/office/drawing/2014/main" id="{6A6C96D9-B3CC-07FD-E267-1A72BB62AE08}"/>
              </a:ext>
            </a:extLst>
          </p:cNvPr>
          <p:cNvSpPr/>
          <p:nvPr/>
        </p:nvSpPr>
        <p:spPr>
          <a:xfrm>
            <a:off x="6779942" y="4835420"/>
            <a:ext cx="1170878" cy="5129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53900C-CE37-2BAB-FABE-2D80A5652EA9}"/>
              </a:ext>
            </a:extLst>
          </p:cNvPr>
          <p:cNvCxnSpPr>
            <a:cxnSpLocks/>
          </p:cNvCxnSpPr>
          <p:nvPr/>
        </p:nvCxnSpPr>
        <p:spPr>
          <a:xfrm>
            <a:off x="9632056" y="3914078"/>
            <a:ext cx="0" cy="21600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92D628-DC40-51A5-9145-55415FD97A1C}"/>
              </a:ext>
            </a:extLst>
          </p:cNvPr>
          <p:cNvCxnSpPr>
            <a:cxnSpLocks/>
          </p:cNvCxnSpPr>
          <p:nvPr/>
        </p:nvCxnSpPr>
        <p:spPr>
          <a:xfrm flipH="1">
            <a:off x="8552056" y="4994078"/>
            <a:ext cx="2160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DC8893-C238-F651-295A-EFD55BAB910E}"/>
              </a:ext>
            </a:extLst>
          </p:cNvPr>
          <p:cNvCxnSpPr>
            <a:cxnSpLocks/>
          </p:cNvCxnSpPr>
          <p:nvPr/>
        </p:nvCxnSpPr>
        <p:spPr>
          <a:xfrm rot="2700000">
            <a:off x="9632056" y="3914078"/>
            <a:ext cx="0" cy="216000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2105854-68F8-AD67-3A6D-FED0906823A7}"/>
              </a:ext>
            </a:extLst>
          </p:cNvPr>
          <p:cNvSpPr txBox="1"/>
          <p:nvPr/>
        </p:nvSpPr>
        <p:spPr>
          <a:xfrm>
            <a:off x="10809841" y="4809412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6ADD2D-CA90-7403-0B85-26EF63ADE968}"/>
              </a:ext>
            </a:extLst>
          </p:cNvPr>
          <p:cNvSpPr txBox="1"/>
          <p:nvPr/>
        </p:nvSpPr>
        <p:spPr>
          <a:xfrm>
            <a:off x="9487625" y="352284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15264D-B5DD-A953-242F-E29354581747}"/>
              </a:ext>
            </a:extLst>
          </p:cNvPr>
          <p:cNvSpPr txBox="1"/>
          <p:nvPr/>
        </p:nvSpPr>
        <p:spPr>
          <a:xfrm>
            <a:off x="8689852" y="5699550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z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EDE114E5-9122-0D7F-3115-ABC66FA1A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0680" y="6401753"/>
            <a:ext cx="2743200" cy="365125"/>
          </a:xfrm>
        </p:spPr>
        <p:txBody>
          <a:bodyPr/>
          <a:lstStyle/>
          <a:p>
            <a:fld id="{32F5D486-9235-B84E-AA07-352A9BD1BCB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60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  <p:bldP spid="7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B73C5-58B6-E142-B8F3-D216959B7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92421"/>
          </a:xfrm>
        </p:spPr>
        <p:txBody>
          <a:bodyPr>
            <a:normAutofit/>
          </a:bodyPr>
          <a:lstStyle/>
          <a:p>
            <a:r>
              <a:rPr lang="en-GB" sz="2400" dirty="0"/>
              <a:t>Variation of genes is collapsed into Principal Components (PCs)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1C5D1D8-1D67-B34D-94AF-E1E29EF82671}"/>
              </a:ext>
            </a:extLst>
          </p:cNvPr>
          <p:cNvSpPr/>
          <p:nvPr/>
        </p:nvSpPr>
        <p:spPr>
          <a:xfrm>
            <a:off x="838201" y="625974"/>
            <a:ext cx="6477000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Exploratory Analysis -</a:t>
            </a:r>
            <a:r>
              <a:rPr lang="en-US" sz="4400" dirty="0"/>
              <a:t> PCA</a:t>
            </a:r>
            <a:endParaRPr lang="en-GB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2478E1-E32B-54B3-1104-7C79414655C2}"/>
              </a:ext>
            </a:extLst>
          </p:cNvPr>
          <p:cNvCxnSpPr>
            <a:cxnSpLocks/>
          </p:cNvCxnSpPr>
          <p:nvPr/>
        </p:nvCxnSpPr>
        <p:spPr>
          <a:xfrm flipH="1">
            <a:off x="559506" y="5387196"/>
            <a:ext cx="3600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E5AEA90-24FF-2C02-B30A-6F2FF9051C3A}"/>
              </a:ext>
            </a:extLst>
          </p:cNvPr>
          <p:cNvCxnSpPr>
            <a:cxnSpLocks/>
          </p:cNvCxnSpPr>
          <p:nvPr/>
        </p:nvCxnSpPr>
        <p:spPr>
          <a:xfrm>
            <a:off x="5518521" y="3128599"/>
            <a:ext cx="0" cy="28800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401082-C214-F26F-4630-2C5B9CE5B002}"/>
              </a:ext>
            </a:extLst>
          </p:cNvPr>
          <p:cNvCxnSpPr>
            <a:cxnSpLocks/>
          </p:cNvCxnSpPr>
          <p:nvPr/>
        </p:nvCxnSpPr>
        <p:spPr>
          <a:xfrm flipH="1" flipV="1">
            <a:off x="5518521" y="6008599"/>
            <a:ext cx="2880000" cy="0"/>
          </a:xfrm>
          <a:prstGeom prst="line">
            <a:avLst/>
          </a:prstGeom>
          <a:ln w="38100">
            <a:solidFill>
              <a:srgbClr val="106B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ABA93A4-45EC-450A-C326-C0D21004DEC1}"/>
              </a:ext>
            </a:extLst>
          </p:cNvPr>
          <p:cNvSpPr txBox="1"/>
          <p:nvPr/>
        </p:nvSpPr>
        <p:spPr>
          <a:xfrm>
            <a:off x="1443293" y="5562213"/>
            <a:ext cx="182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geneB Expression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23220FB-2F7F-7F8F-1A6D-516FAA1F81C9}"/>
              </a:ext>
            </a:extLst>
          </p:cNvPr>
          <p:cNvSpPr/>
          <p:nvPr/>
        </p:nvSpPr>
        <p:spPr>
          <a:xfrm>
            <a:off x="848976" y="5286047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B8971EA-20F9-998E-1040-C1BACA0C87A6}"/>
              </a:ext>
            </a:extLst>
          </p:cNvPr>
          <p:cNvSpPr/>
          <p:nvPr/>
        </p:nvSpPr>
        <p:spPr>
          <a:xfrm>
            <a:off x="1059456" y="5286047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F297DA-71CB-573E-7E7B-B4571AABC8A4}"/>
              </a:ext>
            </a:extLst>
          </p:cNvPr>
          <p:cNvSpPr/>
          <p:nvPr/>
        </p:nvSpPr>
        <p:spPr>
          <a:xfrm>
            <a:off x="638497" y="5286047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1E90B48-4898-4090-7ED1-486855136D2F}"/>
              </a:ext>
            </a:extLst>
          </p:cNvPr>
          <p:cNvSpPr/>
          <p:nvPr/>
        </p:nvSpPr>
        <p:spPr>
          <a:xfrm>
            <a:off x="3350518" y="5305978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7A1E200-A10D-E185-AE64-19FEFC6BE312}"/>
              </a:ext>
            </a:extLst>
          </p:cNvPr>
          <p:cNvSpPr/>
          <p:nvPr/>
        </p:nvSpPr>
        <p:spPr>
          <a:xfrm>
            <a:off x="3560998" y="5305978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D61D90B-CB12-5AD4-72F9-93A098C1DDDD}"/>
              </a:ext>
            </a:extLst>
          </p:cNvPr>
          <p:cNvSpPr/>
          <p:nvPr/>
        </p:nvSpPr>
        <p:spPr>
          <a:xfrm>
            <a:off x="3140039" y="5305978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2C4305-064B-E89E-2823-E8EBA659A718}"/>
              </a:ext>
            </a:extLst>
          </p:cNvPr>
          <p:cNvCxnSpPr>
            <a:cxnSpLocks/>
          </p:cNvCxnSpPr>
          <p:nvPr/>
        </p:nvCxnSpPr>
        <p:spPr>
          <a:xfrm flipH="1">
            <a:off x="571407" y="3524731"/>
            <a:ext cx="3600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1093057-98B8-0233-67E0-9FC24CE28FEB}"/>
              </a:ext>
            </a:extLst>
          </p:cNvPr>
          <p:cNvSpPr txBox="1"/>
          <p:nvPr/>
        </p:nvSpPr>
        <p:spPr>
          <a:xfrm>
            <a:off x="1455194" y="3699748"/>
            <a:ext cx="183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geneA Expression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096CC83-4C38-21A5-8151-A87FEE44D93B}"/>
              </a:ext>
            </a:extLst>
          </p:cNvPr>
          <p:cNvSpPr/>
          <p:nvPr/>
        </p:nvSpPr>
        <p:spPr>
          <a:xfrm>
            <a:off x="1955176" y="3448496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5E1A9FE-D589-8EC3-5CB2-E99786ABEA16}"/>
              </a:ext>
            </a:extLst>
          </p:cNvPr>
          <p:cNvSpPr/>
          <p:nvPr/>
        </p:nvSpPr>
        <p:spPr>
          <a:xfrm>
            <a:off x="2222740" y="3448496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A74B1A9-B185-0705-4A54-185B302AAD1D}"/>
              </a:ext>
            </a:extLst>
          </p:cNvPr>
          <p:cNvSpPr/>
          <p:nvPr/>
        </p:nvSpPr>
        <p:spPr>
          <a:xfrm>
            <a:off x="1580296" y="3448496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0FED103-E68F-9FBE-7D74-C0ED762FA418}"/>
              </a:ext>
            </a:extLst>
          </p:cNvPr>
          <p:cNvSpPr/>
          <p:nvPr/>
        </p:nvSpPr>
        <p:spPr>
          <a:xfrm>
            <a:off x="2102260" y="3448496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80A2FDA-B592-DC26-2AC4-BCEBBADE0DF1}"/>
              </a:ext>
            </a:extLst>
          </p:cNvPr>
          <p:cNvSpPr/>
          <p:nvPr/>
        </p:nvSpPr>
        <p:spPr>
          <a:xfrm>
            <a:off x="2587610" y="3448496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65CB751-20FE-DB2A-803F-BF039E0AD73B}"/>
              </a:ext>
            </a:extLst>
          </p:cNvPr>
          <p:cNvSpPr/>
          <p:nvPr/>
        </p:nvSpPr>
        <p:spPr>
          <a:xfrm>
            <a:off x="1748502" y="3448496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2EAF96-BD91-3223-BFF3-F10E241D814A}"/>
              </a:ext>
            </a:extLst>
          </p:cNvPr>
          <p:cNvSpPr txBox="1"/>
          <p:nvPr/>
        </p:nvSpPr>
        <p:spPr>
          <a:xfrm>
            <a:off x="1508650" y="2762227"/>
            <a:ext cx="1533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Little variation</a:t>
            </a:r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1C581279-F000-3A77-5301-4C647AA9ED52}"/>
              </a:ext>
            </a:extLst>
          </p:cNvPr>
          <p:cNvSpPr/>
          <p:nvPr/>
        </p:nvSpPr>
        <p:spPr>
          <a:xfrm rot="16200000">
            <a:off x="2155279" y="2631830"/>
            <a:ext cx="176561" cy="1440000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429A096-D663-1EF9-72EF-A904335FF3CE}"/>
              </a:ext>
            </a:extLst>
          </p:cNvPr>
          <p:cNvSpPr txBox="1"/>
          <p:nvPr/>
        </p:nvSpPr>
        <p:spPr>
          <a:xfrm>
            <a:off x="1498516" y="4611877"/>
            <a:ext cx="156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Highly variable</a:t>
            </a:r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88E94FFF-9963-A67E-D165-E21AA3EBC319}"/>
              </a:ext>
            </a:extLst>
          </p:cNvPr>
          <p:cNvSpPr/>
          <p:nvPr/>
        </p:nvSpPr>
        <p:spPr>
          <a:xfrm rot="16200000">
            <a:off x="2092422" y="3592759"/>
            <a:ext cx="176561" cy="3096000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C80F432-CF45-84F4-9913-43D6F2D9DFCE}"/>
              </a:ext>
            </a:extLst>
          </p:cNvPr>
          <p:cNvSpPr txBox="1"/>
          <p:nvPr/>
        </p:nvSpPr>
        <p:spPr>
          <a:xfrm>
            <a:off x="7821105" y="6118681"/>
            <a:ext cx="77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geneA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866586-8044-D782-CEC6-5E6D7F07F2F4}"/>
              </a:ext>
            </a:extLst>
          </p:cNvPr>
          <p:cNvSpPr txBox="1"/>
          <p:nvPr/>
        </p:nvSpPr>
        <p:spPr>
          <a:xfrm>
            <a:off x="5398287" y="2740546"/>
            <a:ext cx="76944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DK" dirty="0"/>
              <a:t>geneB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52E2FB7-3280-EDAE-7F76-449AB5D0442B}"/>
              </a:ext>
            </a:extLst>
          </p:cNvPr>
          <p:cNvGrpSpPr/>
          <p:nvPr/>
        </p:nvGrpSpPr>
        <p:grpSpPr>
          <a:xfrm rot="5400000">
            <a:off x="5608984" y="4165969"/>
            <a:ext cx="2622982" cy="971731"/>
            <a:chOff x="8327160" y="3599997"/>
            <a:chExt cx="2622982" cy="971731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2A41B4C-4713-8538-792D-117BD38D1F29}"/>
                </a:ext>
              </a:extLst>
            </p:cNvPr>
            <p:cNvSpPr/>
            <p:nvPr/>
          </p:nvSpPr>
          <p:spPr>
            <a:xfrm>
              <a:off x="8526485" y="3680426"/>
              <a:ext cx="180000" cy="180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399EB1B-9845-D135-4EB7-0DB09E5659A5}"/>
                </a:ext>
              </a:extLst>
            </p:cNvPr>
            <p:cNvSpPr/>
            <p:nvPr/>
          </p:nvSpPr>
          <p:spPr>
            <a:xfrm>
              <a:off x="8748138" y="3948054"/>
              <a:ext cx="180000" cy="180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0717296-4FC8-44D4-8098-403895296A56}"/>
                </a:ext>
              </a:extLst>
            </p:cNvPr>
            <p:cNvSpPr/>
            <p:nvPr/>
          </p:nvSpPr>
          <p:spPr>
            <a:xfrm>
              <a:off x="8327160" y="4148771"/>
              <a:ext cx="180000" cy="180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33E8735-2A56-5F6C-ADA0-1E375A431065}"/>
                </a:ext>
              </a:extLst>
            </p:cNvPr>
            <p:cNvSpPr/>
            <p:nvPr/>
          </p:nvSpPr>
          <p:spPr>
            <a:xfrm>
              <a:off x="10559659" y="4391728"/>
              <a:ext cx="180000" cy="180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9F53AA1-0E60-E2D3-D752-E33D27E9FABB}"/>
                </a:ext>
              </a:extLst>
            </p:cNvPr>
            <p:cNvSpPr/>
            <p:nvPr/>
          </p:nvSpPr>
          <p:spPr>
            <a:xfrm>
              <a:off x="10770142" y="3599997"/>
              <a:ext cx="180000" cy="180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0C04C8-8266-375B-4B70-9F9418F1A583}"/>
                </a:ext>
              </a:extLst>
            </p:cNvPr>
            <p:cNvSpPr/>
            <p:nvPr/>
          </p:nvSpPr>
          <p:spPr>
            <a:xfrm>
              <a:off x="10349179" y="3934531"/>
              <a:ext cx="180000" cy="180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786DA2D-F93C-8ECF-0CB4-3ADE7DBDB4D2}"/>
              </a:ext>
            </a:extLst>
          </p:cNvPr>
          <p:cNvCxnSpPr>
            <a:cxnSpLocks/>
          </p:cNvCxnSpPr>
          <p:nvPr/>
        </p:nvCxnSpPr>
        <p:spPr>
          <a:xfrm flipH="1">
            <a:off x="8976922" y="3549944"/>
            <a:ext cx="2687444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7440B6C-E44F-F3E3-C6A2-C9BCDC1265EE}"/>
              </a:ext>
            </a:extLst>
          </p:cNvPr>
          <p:cNvCxnSpPr>
            <a:cxnSpLocks/>
          </p:cNvCxnSpPr>
          <p:nvPr/>
        </p:nvCxnSpPr>
        <p:spPr>
          <a:xfrm flipH="1">
            <a:off x="6757411" y="3177242"/>
            <a:ext cx="377793" cy="2786084"/>
          </a:xfrm>
          <a:prstGeom prst="line">
            <a:avLst/>
          </a:prstGeom>
          <a:ln w="3810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ight Arrow 55">
            <a:extLst>
              <a:ext uri="{FF2B5EF4-FFF2-40B4-BE49-F238E27FC236}">
                <a16:creationId xmlns:a16="http://schemas.microsoft.com/office/drawing/2014/main" id="{5E34F53E-21F2-0EB0-ABF0-FDFEDA1B0916}"/>
              </a:ext>
            </a:extLst>
          </p:cNvPr>
          <p:cNvSpPr/>
          <p:nvPr/>
        </p:nvSpPr>
        <p:spPr>
          <a:xfrm>
            <a:off x="4492831" y="4089233"/>
            <a:ext cx="919476" cy="46531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4B9C8E4-9B23-48D9-FCBA-86535F785F4C}"/>
              </a:ext>
            </a:extLst>
          </p:cNvPr>
          <p:cNvSpPr txBox="1"/>
          <p:nvPr/>
        </p:nvSpPr>
        <p:spPr>
          <a:xfrm>
            <a:off x="10034299" y="3728935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PC1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0669734-6D2B-FA70-108E-66C4A33535B3}"/>
              </a:ext>
            </a:extLst>
          </p:cNvPr>
          <p:cNvSpPr/>
          <p:nvPr/>
        </p:nvSpPr>
        <p:spPr>
          <a:xfrm>
            <a:off x="9266470" y="3361194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EA2BB2E-26F7-547B-1F63-32D8A58D1E0F}"/>
              </a:ext>
            </a:extLst>
          </p:cNvPr>
          <p:cNvSpPr/>
          <p:nvPr/>
        </p:nvSpPr>
        <p:spPr>
          <a:xfrm>
            <a:off x="9398893" y="3450402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276E26C-3240-56A2-2727-468D57297EF8}"/>
              </a:ext>
            </a:extLst>
          </p:cNvPr>
          <p:cNvSpPr/>
          <p:nvPr/>
        </p:nvSpPr>
        <p:spPr>
          <a:xfrm>
            <a:off x="9122897" y="3450402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68F95A0-6177-1146-3F46-06655BF166F0}"/>
              </a:ext>
            </a:extLst>
          </p:cNvPr>
          <p:cNvSpPr/>
          <p:nvPr/>
        </p:nvSpPr>
        <p:spPr>
          <a:xfrm>
            <a:off x="11076645" y="3436880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E0EBC52-62F2-4228-D147-53E915B23632}"/>
              </a:ext>
            </a:extLst>
          </p:cNvPr>
          <p:cNvSpPr/>
          <p:nvPr/>
        </p:nvSpPr>
        <p:spPr>
          <a:xfrm>
            <a:off x="11264822" y="3436880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45ADF62-CE1D-92BC-2471-E61B1859F464}"/>
              </a:ext>
            </a:extLst>
          </p:cNvPr>
          <p:cNvSpPr/>
          <p:nvPr/>
        </p:nvSpPr>
        <p:spPr>
          <a:xfrm>
            <a:off x="10988828" y="3548390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2048" name="Straight Connector 2047">
            <a:extLst>
              <a:ext uri="{FF2B5EF4-FFF2-40B4-BE49-F238E27FC236}">
                <a16:creationId xmlns:a16="http://schemas.microsoft.com/office/drawing/2014/main" id="{B9FC403F-2B09-8F34-D762-36E43713CD0C}"/>
              </a:ext>
            </a:extLst>
          </p:cNvPr>
          <p:cNvCxnSpPr>
            <a:cxnSpLocks/>
          </p:cNvCxnSpPr>
          <p:nvPr/>
        </p:nvCxnSpPr>
        <p:spPr>
          <a:xfrm>
            <a:off x="6366162" y="4375500"/>
            <a:ext cx="1192383" cy="169495"/>
          </a:xfrm>
          <a:prstGeom prst="line">
            <a:avLst/>
          </a:prstGeom>
          <a:ln w="3810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TextBox 2052">
            <a:extLst>
              <a:ext uri="{FF2B5EF4-FFF2-40B4-BE49-F238E27FC236}">
                <a16:creationId xmlns:a16="http://schemas.microsoft.com/office/drawing/2014/main" id="{BCCBE6B3-5548-ACB9-71C5-B337E3DD06C5}"/>
              </a:ext>
            </a:extLst>
          </p:cNvPr>
          <p:cNvSpPr txBox="1"/>
          <p:nvPr/>
        </p:nvSpPr>
        <p:spPr>
          <a:xfrm>
            <a:off x="6466174" y="2543884"/>
            <a:ext cx="2297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u="sng" dirty="0"/>
              <a:t>PC1</a:t>
            </a:r>
          </a:p>
          <a:p>
            <a:r>
              <a:rPr lang="en-DK" dirty="0"/>
              <a:t>1st maximum variance</a:t>
            </a:r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BB62F915-24C4-F37D-3EC3-F8E1399FCAA7}"/>
              </a:ext>
            </a:extLst>
          </p:cNvPr>
          <p:cNvSpPr txBox="1"/>
          <p:nvPr/>
        </p:nvSpPr>
        <p:spPr>
          <a:xfrm>
            <a:off x="7041715" y="4618234"/>
            <a:ext cx="2376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u="sng" dirty="0"/>
              <a:t>PC2</a:t>
            </a:r>
          </a:p>
          <a:p>
            <a:r>
              <a:rPr lang="en-DK" dirty="0"/>
              <a:t>2nd maximum variance</a:t>
            </a:r>
          </a:p>
        </p:txBody>
      </p: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8F70E535-22E5-3F5E-CD44-AD258E444DCD}"/>
              </a:ext>
            </a:extLst>
          </p:cNvPr>
          <p:cNvCxnSpPr>
            <a:cxnSpLocks/>
          </p:cNvCxnSpPr>
          <p:nvPr/>
        </p:nvCxnSpPr>
        <p:spPr>
          <a:xfrm flipH="1">
            <a:off x="8953390" y="4516406"/>
            <a:ext cx="2687444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2" name="TextBox 2061">
            <a:extLst>
              <a:ext uri="{FF2B5EF4-FFF2-40B4-BE49-F238E27FC236}">
                <a16:creationId xmlns:a16="http://schemas.microsoft.com/office/drawing/2014/main" id="{2204DA9F-9E98-45F6-E04E-BCE628BC7205}"/>
              </a:ext>
            </a:extLst>
          </p:cNvPr>
          <p:cNvSpPr txBox="1"/>
          <p:nvPr/>
        </p:nvSpPr>
        <p:spPr>
          <a:xfrm>
            <a:off x="10010767" y="4695397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PC2</a:t>
            </a:r>
          </a:p>
        </p:txBody>
      </p:sp>
      <p:sp>
        <p:nvSpPr>
          <p:cNvPr id="2063" name="Oval 2062">
            <a:extLst>
              <a:ext uri="{FF2B5EF4-FFF2-40B4-BE49-F238E27FC236}">
                <a16:creationId xmlns:a16="http://schemas.microsoft.com/office/drawing/2014/main" id="{16399232-25FF-9E63-0C99-4E90115F5CE9}"/>
              </a:ext>
            </a:extLst>
          </p:cNvPr>
          <p:cNvSpPr/>
          <p:nvPr/>
        </p:nvSpPr>
        <p:spPr>
          <a:xfrm>
            <a:off x="10011209" y="4435806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64" name="Oval 2063">
            <a:extLst>
              <a:ext uri="{FF2B5EF4-FFF2-40B4-BE49-F238E27FC236}">
                <a16:creationId xmlns:a16="http://schemas.microsoft.com/office/drawing/2014/main" id="{0F368F1D-EE15-4B09-12C7-13A2413C3398}"/>
              </a:ext>
            </a:extLst>
          </p:cNvPr>
          <p:cNvSpPr/>
          <p:nvPr/>
        </p:nvSpPr>
        <p:spPr>
          <a:xfrm>
            <a:off x="10235117" y="4438234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65" name="Oval 2064">
            <a:extLst>
              <a:ext uri="{FF2B5EF4-FFF2-40B4-BE49-F238E27FC236}">
                <a16:creationId xmlns:a16="http://schemas.microsoft.com/office/drawing/2014/main" id="{71DCD2A4-5AE6-916F-AA94-354603E854F7}"/>
              </a:ext>
            </a:extLst>
          </p:cNvPr>
          <p:cNvSpPr/>
          <p:nvPr/>
        </p:nvSpPr>
        <p:spPr>
          <a:xfrm>
            <a:off x="10101209" y="4435806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66" name="Oval 2065">
            <a:extLst>
              <a:ext uri="{FF2B5EF4-FFF2-40B4-BE49-F238E27FC236}">
                <a16:creationId xmlns:a16="http://schemas.microsoft.com/office/drawing/2014/main" id="{0C9DE033-A0B2-E091-B9F2-38C19510136D}"/>
              </a:ext>
            </a:extLst>
          </p:cNvPr>
          <p:cNvSpPr/>
          <p:nvPr/>
        </p:nvSpPr>
        <p:spPr>
          <a:xfrm>
            <a:off x="10393705" y="4435806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67" name="Oval 2066">
            <a:extLst>
              <a:ext uri="{FF2B5EF4-FFF2-40B4-BE49-F238E27FC236}">
                <a16:creationId xmlns:a16="http://schemas.microsoft.com/office/drawing/2014/main" id="{AF3A3F73-E5B5-E5C5-B618-BD541E8992B8}"/>
              </a:ext>
            </a:extLst>
          </p:cNvPr>
          <p:cNvSpPr/>
          <p:nvPr/>
        </p:nvSpPr>
        <p:spPr>
          <a:xfrm>
            <a:off x="10264033" y="4445710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68" name="Oval 2067">
            <a:extLst>
              <a:ext uri="{FF2B5EF4-FFF2-40B4-BE49-F238E27FC236}">
                <a16:creationId xmlns:a16="http://schemas.microsoft.com/office/drawing/2014/main" id="{FD3CB855-B03A-A12C-A7E1-284E2EF0D687}"/>
              </a:ext>
            </a:extLst>
          </p:cNvPr>
          <p:cNvSpPr/>
          <p:nvPr/>
        </p:nvSpPr>
        <p:spPr>
          <a:xfrm>
            <a:off x="10329206" y="4425902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94CB34-608D-EDF3-3F0D-5C65AE1AF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0680" y="6401753"/>
            <a:ext cx="2743200" cy="365125"/>
          </a:xfrm>
        </p:spPr>
        <p:txBody>
          <a:bodyPr/>
          <a:lstStyle/>
          <a:p>
            <a:fld id="{32F5D486-9235-B84E-AA07-352A9BD1BCB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89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56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2053" grpId="0"/>
      <p:bldP spid="2056" grpId="0"/>
      <p:bldP spid="2062" grpId="0"/>
      <p:bldP spid="2063" grpId="0" animBg="1"/>
      <p:bldP spid="2064" grpId="0" animBg="1"/>
      <p:bldP spid="2065" grpId="0" animBg="1"/>
      <p:bldP spid="2066" grpId="0" animBg="1"/>
      <p:bldP spid="2067" grpId="0" animBg="1"/>
      <p:bldP spid="206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66CC6FD-6035-80D2-2D2C-FFC2EC6EDF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98"/>
          <a:stretch/>
        </p:blipFill>
        <p:spPr bwMode="auto">
          <a:xfrm>
            <a:off x="6296722" y="3429000"/>
            <a:ext cx="5326410" cy="326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B73C5-58B6-E142-B8F3-D216959B7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Variation of genes is collapsed into Principal Components (PCs)</a:t>
            </a:r>
          </a:p>
          <a:p>
            <a:endParaRPr lang="en-GB" sz="2400" dirty="0"/>
          </a:p>
          <a:p>
            <a:r>
              <a:rPr lang="en-GB" sz="2400" dirty="0"/>
              <a:t>Samples with similar gene expression related to PCs will be together</a:t>
            </a:r>
          </a:p>
          <a:p>
            <a:endParaRPr lang="en-GB" sz="2400" dirty="0"/>
          </a:p>
          <a:p>
            <a:r>
              <a:rPr lang="en-GB" sz="2400" dirty="0"/>
              <a:t>First PCs contain most variation</a:t>
            </a:r>
          </a:p>
          <a:p>
            <a:pPr lvl="1"/>
            <a:r>
              <a:rPr lang="en-GB" dirty="0"/>
              <a:t>Usually PC1-PC4 are used</a:t>
            </a:r>
          </a:p>
          <a:p>
            <a:endParaRPr lang="en-GB" sz="2400" dirty="0"/>
          </a:p>
          <a:p>
            <a:r>
              <a:rPr lang="en-GB" sz="2400" dirty="0"/>
              <a:t>We need metadata to understand </a:t>
            </a:r>
          </a:p>
          <a:p>
            <a:pPr marL="0" indent="0">
              <a:buNone/>
            </a:pPr>
            <a:r>
              <a:rPr lang="en-GB" sz="2400" dirty="0"/>
              <a:t>   source of variation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13ECC-6D68-D947-ABEB-15692D80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1C5D1D8-1D67-B34D-94AF-E1E29EF82671}"/>
              </a:ext>
            </a:extLst>
          </p:cNvPr>
          <p:cNvSpPr/>
          <p:nvPr/>
        </p:nvSpPr>
        <p:spPr>
          <a:xfrm>
            <a:off x="838201" y="625974"/>
            <a:ext cx="6477000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Exploratory Analysis -</a:t>
            </a:r>
            <a:r>
              <a:rPr lang="en-US" sz="4400" dirty="0"/>
              <a:t> PCA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19579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3F674F6C-F9BE-4E70-F372-0A568C509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008" y="4137890"/>
            <a:ext cx="5047218" cy="258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13ECC-6D68-D947-ABEB-15692D80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13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0FBD44B-35D0-4310-C2B3-E5D705180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92" y="2402193"/>
            <a:ext cx="6006678" cy="377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9DAA04D-21A9-5DB1-F136-600CE685A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008" y="1417709"/>
            <a:ext cx="5314068" cy="272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6B5A44A-52F0-79BB-3089-D77093992398}"/>
              </a:ext>
            </a:extLst>
          </p:cNvPr>
          <p:cNvSpPr/>
          <p:nvPr/>
        </p:nvSpPr>
        <p:spPr>
          <a:xfrm>
            <a:off x="838201" y="625974"/>
            <a:ext cx="6477000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Exploratory Analysis -</a:t>
            </a:r>
            <a:r>
              <a:rPr lang="en-US" sz="4400" dirty="0"/>
              <a:t> PCA</a:t>
            </a:r>
            <a:endParaRPr lang="en-GB" sz="4400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C3B37D7B-8280-A2FE-7150-84B4DBFB7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613" y="1743323"/>
            <a:ext cx="4493455" cy="4533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We need meta-data to understand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816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05A92105-1712-C5B9-A8E7-62EFFDC2B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359" y="4048326"/>
            <a:ext cx="5211294" cy="266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13ECC-6D68-D947-ABEB-15692D80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14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0FBD44B-35D0-4310-C2B3-E5D705180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35" y="2381589"/>
            <a:ext cx="6219612" cy="390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5552B70-3B4C-EC5D-4209-ED8C4D397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359" y="1380753"/>
            <a:ext cx="5211294" cy="266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82F65AB-2B87-64EB-9E5D-398D0092D58E}"/>
              </a:ext>
            </a:extLst>
          </p:cNvPr>
          <p:cNvSpPr/>
          <p:nvPr/>
        </p:nvSpPr>
        <p:spPr>
          <a:xfrm>
            <a:off x="838201" y="625974"/>
            <a:ext cx="6477000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Exploratory Analysis -</a:t>
            </a:r>
            <a:r>
              <a:rPr lang="en-US" sz="4400" dirty="0"/>
              <a:t> PCA</a:t>
            </a:r>
            <a:endParaRPr lang="en-GB" sz="4400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B70D8E9B-B4C6-146C-744B-3C1D267EA1B6}"/>
              </a:ext>
            </a:extLst>
          </p:cNvPr>
          <p:cNvSpPr txBox="1">
            <a:spLocks/>
          </p:cNvSpPr>
          <p:nvPr/>
        </p:nvSpPr>
        <p:spPr>
          <a:xfrm>
            <a:off x="1304613" y="1743323"/>
            <a:ext cx="4493455" cy="453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/>
              <a:t>We need meta-data to understand</a:t>
            </a:r>
          </a:p>
          <a:p>
            <a:endParaRPr lang="en-GB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897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13ECC-6D68-D947-ABEB-15692D80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15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0FBD44B-35D0-4310-C2B3-E5D705180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35" y="2381589"/>
            <a:ext cx="6219612" cy="390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C5AA8DD-B36B-2458-EBA4-49CD30A18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207" y="2566881"/>
            <a:ext cx="5452794" cy="286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D6619DE-0614-F57B-8878-00833A9FF39E}"/>
              </a:ext>
            </a:extLst>
          </p:cNvPr>
          <p:cNvSpPr/>
          <p:nvPr/>
        </p:nvSpPr>
        <p:spPr>
          <a:xfrm>
            <a:off x="838201" y="625974"/>
            <a:ext cx="6477000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Exploratory Analysis -</a:t>
            </a:r>
            <a:r>
              <a:rPr lang="en-US" sz="4400" dirty="0"/>
              <a:t> PCA</a:t>
            </a:r>
            <a:endParaRPr lang="en-GB" sz="4400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52115B20-6729-1A56-FBF6-65907A326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613" y="1743323"/>
            <a:ext cx="4493455" cy="4533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We need meta-data to understand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728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A70C0E3-CD6A-384F-8BAF-73AF82289A6A}"/>
              </a:ext>
            </a:extLst>
          </p:cNvPr>
          <p:cNvSpPr/>
          <p:nvPr/>
        </p:nvSpPr>
        <p:spPr>
          <a:xfrm>
            <a:off x="838200" y="625974"/>
            <a:ext cx="7713855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Exploratory analysis</a:t>
            </a:r>
            <a:r>
              <a:rPr lang="en-US" sz="4400" dirty="0"/>
              <a:t>. Heatmaps</a:t>
            </a:r>
            <a:endParaRPr lang="en-GB" sz="4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B73C5-58B6-E142-B8F3-D216959B7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049" y="2109797"/>
            <a:ext cx="5013960" cy="4406401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GB" sz="2400" b="1" dirty="0"/>
              <a:t>Hierarchical clustering and heatmaps</a:t>
            </a:r>
            <a:endParaRPr lang="en-GB" sz="2400" dirty="0"/>
          </a:p>
          <a:p>
            <a:pPr>
              <a:lnSpc>
                <a:spcPct val="110000"/>
              </a:lnSpc>
            </a:pPr>
            <a:r>
              <a:rPr lang="en-GB" sz="2400" dirty="0"/>
              <a:t>Cluster/group samples together</a:t>
            </a:r>
          </a:p>
          <a:p>
            <a:pPr>
              <a:lnSpc>
                <a:spcPct val="110000"/>
              </a:lnSpc>
            </a:pPr>
            <a:r>
              <a:rPr lang="en-GB" sz="2400" dirty="0"/>
              <a:t>Can use:</a:t>
            </a:r>
          </a:p>
          <a:p>
            <a:pPr lvl="1">
              <a:lnSpc>
                <a:spcPct val="110000"/>
              </a:lnSpc>
            </a:pPr>
            <a:r>
              <a:rPr lang="en-GB" dirty="0"/>
              <a:t>Gene expression distances</a:t>
            </a:r>
          </a:p>
          <a:p>
            <a:pPr lvl="1">
              <a:lnSpc>
                <a:spcPct val="110000"/>
              </a:lnSpc>
            </a:pPr>
            <a:r>
              <a:rPr lang="en-GB" dirty="0"/>
              <a:t>Correlations</a:t>
            </a:r>
          </a:p>
          <a:p>
            <a:pPr>
              <a:lnSpc>
                <a:spcPct val="110000"/>
              </a:lnSpc>
            </a:pPr>
            <a:r>
              <a:rPr lang="en-GB" sz="2400" dirty="0"/>
              <a:t>Heatmap and dendrogram</a:t>
            </a:r>
          </a:p>
          <a:p>
            <a:pPr>
              <a:lnSpc>
                <a:spcPct val="110000"/>
              </a:lnSpc>
            </a:pPr>
            <a:r>
              <a:rPr lang="en-GB" sz="2400" dirty="0"/>
              <a:t>Complements the PCA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13ECC-6D68-D947-ABEB-15692D80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16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BF1C128-84B7-98CA-7A05-1BD9524AA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627" y="2647189"/>
            <a:ext cx="5873945" cy="333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80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D1661E-BDA7-2A40-9EAF-D242CF213E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80" b="11435"/>
          <a:stretch/>
        </p:blipFill>
        <p:spPr>
          <a:xfrm>
            <a:off x="5746044" y="2423231"/>
            <a:ext cx="5472966" cy="4207933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A70C0E3-CD6A-384F-8BAF-73AF82289A6A}"/>
              </a:ext>
            </a:extLst>
          </p:cNvPr>
          <p:cNvSpPr/>
          <p:nvPr/>
        </p:nvSpPr>
        <p:spPr>
          <a:xfrm>
            <a:off x="838200" y="625974"/>
            <a:ext cx="8718395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Exploratory Analysis -</a:t>
            </a:r>
            <a:r>
              <a:rPr lang="en-US" sz="4400" dirty="0"/>
              <a:t> Visualization</a:t>
            </a:r>
            <a:endParaRPr lang="en-GB" sz="4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B73C5-58B6-E142-B8F3-D216959B7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16259"/>
            <a:ext cx="6448865" cy="4744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An example of when something is not quite right…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13ECC-6D68-D947-ABEB-15692D80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17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AEE3C0-BC07-DB4E-BD94-B169E838F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755" y="2330979"/>
            <a:ext cx="4207933" cy="420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2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F207F-B348-BC4D-932D-359D4E53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EACC2D-6140-0247-B6F7-AABDE2B68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0680" y="6401753"/>
            <a:ext cx="2743200" cy="365125"/>
          </a:xfrm>
        </p:spPr>
        <p:txBody>
          <a:bodyPr/>
          <a:lstStyle/>
          <a:p>
            <a:fld id="{32F5D486-9235-B84E-AA07-352A9BD1BCBB}" type="slidenum">
              <a:rPr lang="en-US" smtClean="0"/>
              <a:t>2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7229CB-B08E-0842-A6A9-04B42B407377}"/>
              </a:ext>
            </a:extLst>
          </p:cNvPr>
          <p:cNvGrpSpPr/>
          <p:nvPr/>
        </p:nvGrpSpPr>
        <p:grpSpPr>
          <a:xfrm>
            <a:off x="1611035" y="1662199"/>
            <a:ext cx="4380558" cy="4555389"/>
            <a:chOff x="543598" y="1839348"/>
            <a:chExt cx="3152203" cy="3299034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5C980A27-D847-0F47-AB2F-9197A603C1E9}"/>
                </a:ext>
              </a:extLst>
            </p:cNvPr>
            <p:cNvSpPr/>
            <p:nvPr/>
          </p:nvSpPr>
          <p:spPr>
            <a:xfrm>
              <a:off x="1427611" y="3346136"/>
              <a:ext cx="2268189" cy="698835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Differential Expression Analysis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78BBE92-A466-FC43-ABDB-3679BCEB023A}"/>
                </a:ext>
              </a:extLst>
            </p:cNvPr>
            <p:cNvSpPr/>
            <p:nvPr/>
          </p:nvSpPr>
          <p:spPr>
            <a:xfrm>
              <a:off x="1427611" y="4158003"/>
              <a:ext cx="2268189" cy="980377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Functional Analysis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6511DBD-18AE-D346-929A-CFCD345C802F}"/>
                </a:ext>
              </a:extLst>
            </p:cNvPr>
            <p:cNvSpPr/>
            <p:nvPr/>
          </p:nvSpPr>
          <p:spPr>
            <a:xfrm>
              <a:off x="1427609" y="1839348"/>
              <a:ext cx="2268190" cy="640361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Count matrix and normalization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CA19156-ED2C-444B-BCEE-428F39D6B2B6}"/>
                </a:ext>
              </a:extLst>
            </p:cNvPr>
            <p:cNvSpPr/>
            <p:nvPr/>
          </p:nvSpPr>
          <p:spPr>
            <a:xfrm>
              <a:off x="1427611" y="2592741"/>
              <a:ext cx="2268190" cy="640362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Exploratory Analysis</a:t>
              </a:r>
            </a:p>
          </p:txBody>
        </p:sp>
        <p:sp>
          <p:nvSpPr>
            <p:cNvPr id="18" name="Left Arrow 17">
              <a:extLst>
                <a:ext uri="{FF2B5EF4-FFF2-40B4-BE49-F238E27FC236}">
                  <a16:creationId xmlns:a16="http://schemas.microsoft.com/office/drawing/2014/main" id="{2AF76DD4-A322-E049-A44A-BD9FEB94656E}"/>
                </a:ext>
              </a:extLst>
            </p:cNvPr>
            <p:cNvSpPr/>
            <p:nvPr/>
          </p:nvSpPr>
          <p:spPr>
            <a:xfrm rot="16200000">
              <a:off x="-584993" y="3377220"/>
              <a:ext cx="3240562" cy="281761"/>
            </a:xfrm>
            <a:prstGeom prst="lef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6FB2BC-F456-1E48-97F9-687CE3939331}"/>
                </a:ext>
              </a:extLst>
            </p:cNvPr>
            <p:cNvSpPr txBox="1"/>
            <p:nvPr/>
          </p:nvSpPr>
          <p:spPr>
            <a:xfrm rot="16200000">
              <a:off x="94043" y="3101899"/>
              <a:ext cx="1275613" cy="3765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Workflow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E6BC6E2A-6197-414F-AFCE-6814D3A3D7BB}"/>
              </a:ext>
            </a:extLst>
          </p:cNvPr>
          <p:cNvSpPr/>
          <p:nvPr/>
        </p:nvSpPr>
        <p:spPr>
          <a:xfrm>
            <a:off x="7047566" y="2739468"/>
            <a:ext cx="3413691" cy="9140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/>
              <a:t>PCA, Pearson correlation, </a:t>
            </a:r>
          </a:p>
          <a:p>
            <a:pPr algn="ctr"/>
            <a:r>
              <a:rPr lang="en-GB" sz="2400" dirty="0"/>
              <a:t>distance heatmaps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AA1286-8FAE-954A-8DAB-F28FF10D1821}"/>
              </a:ext>
            </a:extLst>
          </p:cNvPr>
          <p:cNvSpPr/>
          <p:nvPr/>
        </p:nvSpPr>
        <p:spPr>
          <a:xfrm>
            <a:off x="7169023" y="4750177"/>
            <a:ext cx="3170773" cy="1320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Gene-gene correlation </a:t>
            </a:r>
          </a:p>
          <a:p>
            <a:pPr algn="ctr"/>
            <a:r>
              <a:rPr lang="en-US" sz="2400" dirty="0"/>
              <a:t>Networks</a:t>
            </a:r>
          </a:p>
          <a:p>
            <a:pPr algn="ctr"/>
            <a:r>
              <a:rPr lang="en-US" sz="2400" dirty="0"/>
              <a:t>GO term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1A0EAF-9500-1C4D-A918-15D81B24A0B6}"/>
              </a:ext>
            </a:extLst>
          </p:cNvPr>
          <p:cNvSpPr/>
          <p:nvPr/>
        </p:nvSpPr>
        <p:spPr>
          <a:xfrm>
            <a:off x="7290482" y="3765424"/>
            <a:ext cx="2927853" cy="9140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/>
              <a:t>Comparison between </a:t>
            </a:r>
          </a:p>
          <a:p>
            <a:pPr algn="ctr"/>
            <a:r>
              <a:rPr lang="en-GB" sz="2400" dirty="0"/>
              <a:t>conditions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A4D636-18E1-584D-8761-BE12B503AADB}"/>
              </a:ext>
            </a:extLst>
          </p:cNvPr>
          <p:cNvSpPr txBox="1"/>
          <p:nvPr/>
        </p:nvSpPr>
        <p:spPr>
          <a:xfrm>
            <a:off x="7011693" y="2001357"/>
            <a:ext cx="3485442" cy="507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RPKM/FPKM-TPM-DESeq2</a:t>
            </a:r>
          </a:p>
        </p:txBody>
      </p:sp>
      <p:sp>
        <p:nvSpPr>
          <p:cNvPr id="25" name="Left Arrow 24">
            <a:extLst>
              <a:ext uri="{FF2B5EF4-FFF2-40B4-BE49-F238E27FC236}">
                <a16:creationId xmlns:a16="http://schemas.microsoft.com/office/drawing/2014/main" id="{0A9370A3-04F4-344E-B464-331FC843975E}"/>
              </a:ext>
            </a:extLst>
          </p:cNvPr>
          <p:cNvSpPr/>
          <p:nvPr/>
        </p:nvSpPr>
        <p:spPr>
          <a:xfrm rot="10800000">
            <a:off x="6190147" y="2039914"/>
            <a:ext cx="706364" cy="430715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Left Arrow 25">
            <a:extLst>
              <a:ext uri="{FF2B5EF4-FFF2-40B4-BE49-F238E27FC236}">
                <a16:creationId xmlns:a16="http://schemas.microsoft.com/office/drawing/2014/main" id="{FCAB86E3-07F5-444B-9C36-955EBABEBD00}"/>
              </a:ext>
            </a:extLst>
          </p:cNvPr>
          <p:cNvSpPr/>
          <p:nvPr/>
        </p:nvSpPr>
        <p:spPr>
          <a:xfrm rot="10800000">
            <a:off x="6190147" y="3023331"/>
            <a:ext cx="706364" cy="430715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Left Arrow 28">
            <a:extLst>
              <a:ext uri="{FF2B5EF4-FFF2-40B4-BE49-F238E27FC236}">
                <a16:creationId xmlns:a16="http://schemas.microsoft.com/office/drawing/2014/main" id="{43D8AEDB-9A68-D94C-A1CA-E2A8F980C66E}"/>
              </a:ext>
            </a:extLst>
          </p:cNvPr>
          <p:cNvSpPr/>
          <p:nvPr/>
        </p:nvSpPr>
        <p:spPr>
          <a:xfrm rot="10800000">
            <a:off x="6190147" y="3979323"/>
            <a:ext cx="706364" cy="430715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Left Arrow 29">
            <a:extLst>
              <a:ext uri="{FF2B5EF4-FFF2-40B4-BE49-F238E27FC236}">
                <a16:creationId xmlns:a16="http://schemas.microsoft.com/office/drawing/2014/main" id="{942A4E9A-DB2E-284B-85EB-34A112B64F13}"/>
              </a:ext>
            </a:extLst>
          </p:cNvPr>
          <p:cNvSpPr/>
          <p:nvPr/>
        </p:nvSpPr>
        <p:spPr>
          <a:xfrm rot="10800000">
            <a:off x="6171463" y="5123507"/>
            <a:ext cx="706364" cy="430715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1018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A70C0E3-CD6A-384F-8BAF-73AF82289A6A}"/>
              </a:ext>
            </a:extLst>
          </p:cNvPr>
          <p:cNvSpPr/>
          <p:nvPr/>
        </p:nvSpPr>
        <p:spPr>
          <a:xfrm>
            <a:off x="838200" y="625974"/>
            <a:ext cx="10268415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Exploratory Analysis</a:t>
            </a:r>
            <a:endParaRPr lang="en-GB" sz="440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32B1841-F390-9344-8467-698836BC6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210" y="1899366"/>
            <a:ext cx="5915297" cy="4886190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Does the ‘relationship’ between samples fit our expectation?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Sources of variation in the dataset?</a:t>
            </a:r>
          </a:p>
          <a:p>
            <a:pPr lvl="1"/>
            <a:r>
              <a:rPr lang="en-GB" sz="2800" dirty="0"/>
              <a:t>Variance of interest</a:t>
            </a:r>
          </a:p>
          <a:p>
            <a:pPr lvl="1"/>
            <a:r>
              <a:rPr lang="en-GB" sz="2800" dirty="0"/>
              <a:t>Confounding variances</a:t>
            </a:r>
          </a:p>
          <a:p>
            <a:pPr lvl="1"/>
            <a:r>
              <a:rPr lang="en-GB" sz="2800" dirty="0"/>
              <a:t>Technical</a:t>
            </a:r>
          </a:p>
          <a:p>
            <a:pPr marL="457200" lvl="1" indent="0">
              <a:buNone/>
            </a:pPr>
            <a:endParaRPr lang="en-GB" sz="2800" dirty="0"/>
          </a:p>
          <a:p>
            <a:r>
              <a:rPr lang="en-GB" dirty="0"/>
              <a:t>We explore sample similarity with dimensionality reduction (</a:t>
            </a:r>
            <a:r>
              <a:rPr lang="en-GB" b="1" dirty="0"/>
              <a:t>PCA</a:t>
            </a:r>
            <a:r>
              <a:rPr lang="en-GB" dirty="0"/>
              <a:t>, MDS, t-SNE, UMAP) and clustering.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Sample-level count distributions and variances can help identify outliers.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C0F67E-0117-E3D6-DACD-D9937F306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0680" y="6401753"/>
            <a:ext cx="2743200" cy="365125"/>
          </a:xfrm>
        </p:spPr>
        <p:txBody>
          <a:bodyPr/>
          <a:lstStyle/>
          <a:p>
            <a:fld id="{32F5D486-9235-B84E-AA07-352A9BD1BCBB}" type="slidenum">
              <a:rPr lang="en-US" smtClean="0"/>
              <a:t>3</a:t>
            </a:fld>
            <a:endParaRPr lang="en-US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79787E5D-A454-BFE0-099E-29FE97D99C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69" t="6799" r="10357" b="57110"/>
          <a:stretch/>
        </p:blipFill>
        <p:spPr>
          <a:xfrm>
            <a:off x="7059897" y="4610531"/>
            <a:ext cx="4386212" cy="17912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2084DC2-F65F-C751-AD4E-7009A05EEB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46" b="9256"/>
          <a:stretch/>
        </p:blipFill>
        <p:spPr>
          <a:xfrm>
            <a:off x="7029054" y="1696066"/>
            <a:ext cx="4324746" cy="27257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F04093-0696-D4BA-FDED-9BD3AE311AC5}"/>
              </a:ext>
            </a:extLst>
          </p:cNvPr>
          <p:cNvSpPr txBox="1"/>
          <p:nvPr/>
        </p:nvSpPr>
        <p:spPr>
          <a:xfrm>
            <a:off x="8412283" y="4016277"/>
            <a:ext cx="50366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PC1</a:t>
            </a:r>
            <a:endParaRPr lang="en-DK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D4C826-0C57-2707-FC7C-67E595597A4C}"/>
              </a:ext>
            </a:extLst>
          </p:cNvPr>
          <p:cNvSpPr txBox="1"/>
          <p:nvPr/>
        </p:nvSpPr>
        <p:spPr>
          <a:xfrm rot="16200000">
            <a:off x="6975681" y="3005537"/>
            <a:ext cx="50366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PC2</a:t>
            </a:r>
            <a:endParaRPr lang="en-DK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47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A70C0E3-CD6A-384F-8BAF-73AF82289A6A}"/>
              </a:ext>
            </a:extLst>
          </p:cNvPr>
          <p:cNvSpPr/>
          <p:nvPr/>
        </p:nvSpPr>
        <p:spPr>
          <a:xfrm>
            <a:off x="838200" y="625974"/>
            <a:ext cx="10268415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Exploratory Analysis - </a:t>
            </a:r>
            <a:r>
              <a:rPr lang="en-US" sz="4400" dirty="0"/>
              <a:t>Data transformation</a:t>
            </a:r>
            <a:endParaRPr lang="en-GB" sz="4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03F5D1-26CB-6848-AC78-B0200C63C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591" y="1942195"/>
            <a:ext cx="5362289" cy="4289831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32B1841-F390-9344-8467-698836BC6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259"/>
            <a:ext cx="5618018" cy="506391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400" dirty="0"/>
          </a:p>
          <a:p>
            <a:pPr marL="342900" indent="-342900"/>
            <a:r>
              <a:rPr lang="en-GB" sz="2600" dirty="0"/>
              <a:t>Distribution of </a:t>
            </a:r>
            <a:r>
              <a:rPr lang="en-GB" sz="2600" dirty="0" err="1"/>
              <a:t>RNAseq</a:t>
            </a:r>
            <a:r>
              <a:rPr lang="en-GB" sz="2600" dirty="0"/>
              <a:t> count data:</a:t>
            </a:r>
          </a:p>
          <a:p>
            <a:pPr marL="457200" lvl="1" indent="0">
              <a:buNone/>
            </a:pPr>
            <a:endParaRPr lang="en-GB" sz="2200" dirty="0"/>
          </a:p>
          <a:p>
            <a:pPr marL="800100" lvl="1" indent="-342900"/>
            <a:r>
              <a:rPr lang="en-GB" sz="2200" dirty="0"/>
              <a:t>Model with a Poisson distribution (PD)?</a:t>
            </a:r>
          </a:p>
          <a:p>
            <a:pPr marL="800100" lvl="1" indent="-342900"/>
            <a:endParaRPr lang="en-GB" sz="2200" dirty="0"/>
          </a:p>
          <a:p>
            <a:pPr marL="800100" lvl="1" indent="-342900"/>
            <a:r>
              <a:rPr lang="en-GB" sz="2200" dirty="0"/>
              <a:t>PD assumes </a:t>
            </a:r>
            <a:r>
              <a:rPr lang="en-GB" sz="2200" i="1" dirty="0"/>
              <a:t>mean == variance</a:t>
            </a:r>
            <a:r>
              <a:rPr lang="en-GB" sz="2200" dirty="0"/>
              <a:t>, count distributions are </a:t>
            </a:r>
            <a:r>
              <a:rPr lang="en-GB" sz="2200" dirty="0" err="1"/>
              <a:t>overdispersed</a:t>
            </a:r>
            <a:r>
              <a:rPr lang="en-GB" sz="2200" dirty="0"/>
              <a:t>! </a:t>
            </a:r>
            <a:r>
              <a:rPr lang="en-GB" sz="2200" b="1" dirty="0"/>
              <a:t>Negative binomial distribution</a:t>
            </a:r>
          </a:p>
          <a:p>
            <a:pPr marL="457200" lvl="1" indent="0">
              <a:buNone/>
            </a:pPr>
            <a:endParaRPr lang="en-GB" sz="2200" dirty="0"/>
          </a:p>
          <a:p>
            <a:pPr marL="800100" lvl="1" indent="-342900"/>
            <a:r>
              <a:rPr lang="en-GB" sz="2200" dirty="0"/>
              <a:t>Genes with extreme counts may effect the sample relationship in low dimensional space</a:t>
            </a:r>
          </a:p>
          <a:p>
            <a:pPr marL="457200" lvl="1" indent="0">
              <a:buNone/>
            </a:pPr>
            <a:endParaRPr lang="en-GB" sz="2200" dirty="0"/>
          </a:p>
          <a:p>
            <a:pPr marL="800100" lvl="1" indent="-342900"/>
            <a:r>
              <a:rPr lang="en-GB" sz="2200" dirty="0"/>
              <a:t>We could perform a log-transformation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C0F67E-0117-E3D6-DACD-D9937F306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0680" y="6401753"/>
            <a:ext cx="2743200" cy="365125"/>
          </a:xfrm>
        </p:spPr>
        <p:txBody>
          <a:bodyPr/>
          <a:lstStyle/>
          <a:p>
            <a:fld id="{32F5D486-9235-B84E-AA07-352A9BD1BCB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50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A70C0E3-CD6A-384F-8BAF-73AF82289A6A}"/>
              </a:ext>
            </a:extLst>
          </p:cNvPr>
          <p:cNvSpPr/>
          <p:nvPr/>
        </p:nvSpPr>
        <p:spPr>
          <a:xfrm>
            <a:off x="838201" y="625974"/>
            <a:ext cx="6851072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Data </a:t>
            </a:r>
            <a:r>
              <a:rPr lang="en-US" sz="4400" b="1" dirty="0" err="1"/>
              <a:t>Tranformation</a:t>
            </a:r>
            <a:r>
              <a:rPr lang="en-US" sz="4400" b="1" dirty="0"/>
              <a:t> – log2</a:t>
            </a:r>
            <a:endParaRPr lang="en-GB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B32B1841-F390-9344-8467-698836BC66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3900" y="2190750"/>
                <a:ext cx="6251222" cy="4530725"/>
              </a:xfrm>
            </p:spPr>
            <p:txBody>
              <a:bodyPr>
                <a:normAutofit/>
              </a:bodyPr>
              <a:lstStyle/>
              <a:p>
                <a:pPr marL="342900" indent="-342900"/>
                <a:r>
                  <a:rPr lang="en-GB" sz="2400" dirty="0"/>
                  <a:t>Data transformations</a:t>
                </a:r>
              </a:p>
              <a:p>
                <a:pPr marL="800100" lvl="1" indent="-342900"/>
                <a:r>
                  <a:rPr lang="en-GB" dirty="0"/>
                  <a:t>Log transformation</a:t>
                </a:r>
              </a:p>
              <a:p>
                <a:pPr marL="457200" lvl="1" indent="0">
                  <a:buNone/>
                </a:pPr>
                <a:r>
                  <a:rPr lang="en-GB" dirty="0"/>
                  <a:t>		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GB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𝑐𝑜𝑢𝑛𝑡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+ 1)</m:t>
                    </m:r>
                  </m:oMath>
                </a14:m>
                <a:endParaRPr lang="en-GB" dirty="0"/>
              </a:p>
              <a:p>
                <a:pPr marL="800100" lvl="1" indent="-342900"/>
                <a:r>
                  <a:rPr lang="en-GB" dirty="0"/>
                  <a:t>1 is needed in case of 0: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GB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(0) =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𝑒𝑟𝑟𝑜𝑟</m:t>
                    </m:r>
                  </m:oMath>
                </a14:m>
                <a:endParaRPr lang="en-GB" dirty="0"/>
              </a:p>
              <a:p>
                <a:pPr marL="800100" lvl="1" indent="-342900"/>
                <a:endParaRPr lang="en-GB" dirty="0"/>
              </a:p>
              <a:p>
                <a:pPr marL="342900" indent="-342900"/>
                <a:r>
                  <a:rPr lang="en-GB" sz="2400" dirty="0"/>
                  <a:t>Two peaks of expression!</a:t>
                </a:r>
              </a:p>
              <a:p>
                <a:pPr marL="1257300" lvl="2" indent="-342900"/>
                <a:r>
                  <a:rPr lang="en-GB" sz="2400" dirty="0"/>
                  <a:t>Lowly expressed genes</a:t>
                </a:r>
              </a:p>
              <a:p>
                <a:pPr marL="1257300" lvl="2" indent="-342900"/>
                <a:r>
                  <a:rPr lang="en-GB" sz="2400" dirty="0"/>
                  <a:t>Highly expressed genes</a:t>
                </a:r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B32B1841-F390-9344-8467-698836BC66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3900" y="2190750"/>
                <a:ext cx="6251222" cy="4530725"/>
              </a:xfrm>
              <a:blipFill>
                <a:blip r:embed="rId3"/>
                <a:stretch>
                  <a:fillRect l="-1420" t="-167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94053909-C7F5-D342-B7A7-FD91634B3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244" y="1842838"/>
            <a:ext cx="5264420" cy="421153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8550828-73CB-8B49-B920-20AFCDD95F0E}"/>
              </a:ext>
            </a:extLst>
          </p:cNvPr>
          <p:cNvCxnSpPr/>
          <p:nvPr/>
        </p:nvCxnSpPr>
        <p:spPr>
          <a:xfrm flipV="1">
            <a:off x="4961467" y="3688686"/>
            <a:ext cx="2506133" cy="11288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2223C7-38D0-764B-AAB9-DD5D695B0374}"/>
              </a:ext>
            </a:extLst>
          </p:cNvPr>
          <p:cNvCxnSpPr>
            <a:cxnSpLocks/>
          </p:cNvCxnSpPr>
          <p:nvPr/>
        </p:nvCxnSpPr>
        <p:spPr>
          <a:xfrm flipV="1">
            <a:off x="4980402" y="4100945"/>
            <a:ext cx="3900362" cy="111269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9EE01DE-7232-69D8-111E-5B0DC843A653}"/>
              </a:ext>
            </a:extLst>
          </p:cNvPr>
          <p:cNvSpPr txBox="1"/>
          <p:nvPr/>
        </p:nvSpPr>
        <p:spPr>
          <a:xfrm>
            <a:off x="8351898" y="5822345"/>
            <a:ext cx="152689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DK" sz="1200" dirty="0">
                <a:latin typeface="Calibri" panose="020F0502020204030204" pitchFamily="34" charset="0"/>
                <a:cs typeface="Calibri" panose="020F0502020204030204" pitchFamily="34" charset="0"/>
              </a:rPr>
              <a:t>og2(norm counts +1)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941F631D-9105-7450-6BDA-E5132B27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0680" y="6401753"/>
            <a:ext cx="2743200" cy="365125"/>
          </a:xfrm>
        </p:spPr>
        <p:txBody>
          <a:bodyPr/>
          <a:lstStyle/>
          <a:p>
            <a:fld id="{32F5D486-9235-B84E-AA07-352A9BD1BCB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6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A4B6F03-E550-9843-A8B0-CF391153A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094"/>
            <a:ext cx="10879665" cy="1542635"/>
          </a:xfrm>
        </p:spPr>
        <p:txBody>
          <a:bodyPr>
            <a:noAutofit/>
          </a:bodyPr>
          <a:lstStyle/>
          <a:p>
            <a:pPr marL="342900" indent="-342900"/>
            <a:r>
              <a:rPr lang="en-GB" sz="2200" i="1" dirty="0"/>
              <a:t>log2(count + n) n</a:t>
            </a:r>
            <a:r>
              <a:rPr lang="en-GB" sz="2200" dirty="0"/>
              <a:t> is estimated by regularized logarithm (</a:t>
            </a:r>
            <a:r>
              <a:rPr lang="en-GB" sz="2200" b="1" dirty="0" err="1"/>
              <a:t>rlog</a:t>
            </a:r>
            <a:r>
              <a:rPr lang="en-GB" sz="2200" dirty="0"/>
              <a:t>) or variance stabilizing transformation (</a:t>
            </a:r>
            <a:r>
              <a:rPr lang="en-GB" sz="2200" b="1" dirty="0" err="1"/>
              <a:t>vst</a:t>
            </a:r>
            <a:r>
              <a:rPr lang="en-GB" sz="2200" dirty="0"/>
              <a:t>) </a:t>
            </a:r>
          </a:p>
          <a:p>
            <a:pPr marL="342900" indent="-342900"/>
            <a:r>
              <a:rPr lang="en-GB" sz="2200" dirty="0"/>
              <a:t>log2 transformation taking into account library size  - avoid high variance of the log count when the mean is low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0BFBA6-E656-244D-B60C-72F1EE820D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4" b="4738"/>
          <a:stretch/>
        </p:blipFill>
        <p:spPr>
          <a:xfrm>
            <a:off x="1595186" y="3094730"/>
            <a:ext cx="3383673" cy="3472326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F3E42A56-B2D7-2F47-BBEE-3BE591C7B150}"/>
              </a:ext>
            </a:extLst>
          </p:cNvPr>
          <p:cNvSpPr/>
          <p:nvPr/>
        </p:nvSpPr>
        <p:spPr>
          <a:xfrm>
            <a:off x="5337675" y="4473062"/>
            <a:ext cx="1352566" cy="442786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B89DAAC-1CC8-9C42-BA30-9FBC1A54E3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53" b="4803"/>
          <a:stretch/>
        </p:blipFill>
        <p:spPr>
          <a:xfrm>
            <a:off x="7269858" y="3143677"/>
            <a:ext cx="3332593" cy="342337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BEA958A-2E74-AF4D-BFAA-D0D96C396F45}"/>
              </a:ext>
            </a:extLst>
          </p:cNvPr>
          <p:cNvSpPr txBox="1"/>
          <p:nvPr/>
        </p:nvSpPr>
        <p:spPr>
          <a:xfrm>
            <a:off x="10065643" y="3185242"/>
            <a:ext cx="531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E75FB5-3AB1-0966-63DA-BCB4B1334AED}"/>
              </a:ext>
            </a:extLst>
          </p:cNvPr>
          <p:cNvSpPr txBox="1"/>
          <p:nvPr/>
        </p:nvSpPr>
        <p:spPr>
          <a:xfrm>
            <a:off x="4347550" y="3143677"/>
            <a:ext cx="168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Log2(count + 1)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B5892-4BE5-4EB8-85FF-4A4BC3C40C68}"/>
              </a:ext>
            </a:extLst>
          </p:cNvPr>
          <p:cNvSpPr txBox="1"/>
          <p:nvPr/>
        </p:nvSpPr>
        <p:spPr>
          <a:xfrm>
            <a:off x="8314968" y="6526693"/>
            <a:ext cx="1033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rank(mean)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E4B5D4-74FC-7027-6AD2-88B1CED81D26}"/>
              </a:ext>
            </a:extLst>
          </p:cNvPr>
          <p:cNvSpPr txBox="1"/>
          <p:nvPr/>
        </p:nvSpPr>
        <p:spPr>
          <a:xfrm>
            <a:off x="2512303" y="6526693"/>
            <a:ext cx="1033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rank(mean)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9EC89-7DEA-FE77-23C1-4BBE9192FB49}"/>
              </a:ext>
            </a:extLst>
          </p:cNvPr>
          <p:cNvSpPr txBox="1"/>
          <p:nvPr/>
        </p:nvSpPr>
        <p:spPr>
          <a:xfrm rot="16200000">
            <a:off x="487702" y="4677004"/>
            <a:ext cx="1728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Standard Deviation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A86455-248F-E133-C016-35A9CCF21D28}"/>
              </a:ext>
            </a:extLst>
          </p:cNvPr>
          <p:cNvSpPr txBox="1"/>
          <p:nvPr/>
        </p:nvSpPr>
        <p:spPr>
          <a:xfrm rot="16200000">
            <a:off x="6185255" y="4677004"/>
            <a:ext cx="1728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Standard Deviation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C4C446D-C6A8-EF97-B80B-16D687A860FA}"/>
              </a:ext>
            </a:extLst>
          </p:cNvPr>
          <p:cNvSpPr/>
          <p:nvPr/>
        </p:nvSpPr>
        <p:spPr>
          <a:xfrm>
            <a:off x="838200" y="625974"/>
            <a:ext cx="7751617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Data </a:t>
            </a:r>
            <a:r>
              <a:rPr lang="en-US" sz="4400" b="1" dirty="0" err="1"/>
              <a:t>Tranformation</a:t>
            </a:r>
            <a:r>
              <a:rPr lang="en-US" sz="4400" b="1" dirty="0"/>
              <a:t> – </a:t>
            </a:r>
            <a:r>
              <a:rPr lang="en-US" sz="4400" b="1" dirty="0" err="1"/>
              <a:t>rlog</a:t>
            </a:r>
            <a:r>
              <a:rPr lang="en-US" sz="4400" b="1" dirty="0"/>
              <a:t> &amp; </a:t>
            </a:r>
            <a:r>
              <a:rPr lang="en-US" sz="4400" b="1" dirty="0" err="1"/>
              <a:t>vst</a:t>
            </a:r>
            <a:endParaRPr lang="en-GB" sz="4400" dirty="0"/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67A08B78-B575-BA38-8A62-C7FF707F3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0680" y="6401753"/>
            <a:ext cx="2743200" cy="365125"/>
          </a:xfrm>
        </p:spPr>
        <p:txBody>
          <a:bodyPr/>
          <a:lstStyle/>
          <a:p>
            <a:fld id="{32F5D486-9235-B84E-AA07-352A9BD1BCB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6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A4B6F03-E550-9843-A8B0-CF391153A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70205"/>
            <a:ext cx="10879665" cy="4351338"/>
          </a:xfrm>
        </p:spPr>
        <p:txBody>
          <a:bodyPr>
            <a:normAutofit/>
          </a:bodyPr>
          <a:lstStyle/>
          <a:p>
            <a:pPr marL="342900" indent="-342900"/>
            <a:r>
              <a:rPr lang="en-GB" sz="2400" dirty="0"/>
              <a:t>Log2 transformation vs Regularized logarithm (</a:t>
            </a:r>
            <a:r>
              <a:rPr lang="en-GB" sz="2400" b="1" dirty="0" err="1"/>
              <a:t>rlog</a:t>
            </a:r>
            <a:r>
              <a:rPr lang="en-GB" sz="24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2C500-CED9-8DD3-46B4-11CD0FB8D8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28"/>
          <a:stretch/>
        </p:blipFill>
        <p:spPr>
          <a:xfrm>
            <a:off x="1925045" y="2716798"/>
            <a:ext cx="7754213" cy="32749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4E0F50-F631-4698-C834-D30917F5A73B}"/>
              </a:ext>
            </a:extLst>
          </p:cNvPr>
          <p:cNvSpPr txBox="1"/>
          <p:nvPr/>
        </p:nvSpPr>
        <p:spPr>
          <a:xfrm>
            <a:off x="3027765" y="6119626"/>
            <a:ext cx="208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K" dirty="0"/>
              <a:t>og2 transformation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9A0A54-1E42-BCC6-57A0-56A80EDF0AAF}"/>
              </a:ext>
            </a:extLst>
          </p:cNvPr>
          <p:cNvSpPr txBox="1"/>
          <p:nvPr/>
        </p:nvSpPr>
        <p:spPr>
          <a:xfrm>
            <a:off x="7111494" y="6119626"/>
            <a:ext cx="2052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Rlog</a:t>
            </a:r>
            <a:r>
              <a:rPr lang="en-US" dirty="0"/>
              <a:t> transformation</a:t>
            </a:r>
            <a:endParaRPr lang="en-DK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C8FBA4-55DA-047D-99C2-746B394A6EBB}"/>
              </a:ext>
            </a:extLst>
          </p:cNvPr>
          <p:cNvSpPr/>
          <p:nvPr/>
        </p:nvSpPr>
        <p:spPr>
          <a:xfrm>
            <a:off x="838200" y="625974"/>
            <a:ext cx="7993566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Exploratory Analysis -</a:t>
            </a:r>
            <a:r>
              <a:rPr lang="en-US" sz="4400" dirty="0"/>
              <a:t> </a:t>
            </a:r>
            <a:r>
              <a:rPr lang="en-US" sz="4400" dirty="0" err="1"/>
              <a:t>Rlog</a:t>
            </a:r>
            <a:r>
              <a:rPr lang="en-US" sz="4400" dirty="0"/>
              <a:t> or VST</a:t>
            </a:r>
            <a:endParaRPr lang="en-GB" sz="4400" dirty="0"/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91D58BAD-6759-8BD2-C639-8703A7B79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0680" y="6401753"/>
            <a:ext cx="2743200" cy="365125"/>
          </a:xfrm>
        </p:spPr>
        <p:txBody>
          <a:bodyPr/>
          <a:lstStyle/>
          <a:p>
            <a:fld id="{32F5D486-9235-B84E-AA07-352A9BD1BCB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498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A70C0E3-CD6A-384F-8BAF-73AF82289A6A}"/>
              </a:ext>
            </a:extLst>
          </p:cNvPr>
          <p:cNvSpPr/>
          <p:nvPr/>
        </p:nvSpPr>
        <p:spPr>
          <a:xfrm>
            <a:off x="1676137" y="625974"/>
            <a:ext cx="8707245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Let’s Do Some Exploratory Analysis </a:t>
            </a:r>
            <a:endParaRPr lang="en-GB" sz="4400" dirty="0"/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7985BA38-9E14-6B44-8D56-172BE340A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0680" y="6401753"/>
            <a:ext cx="2743200" cy="365125"/>
          </a:xfrm>
        </p:spPr>
        <p:txBody>
          <a:bodyPr/>
          <a:lstStyle/>
          <a:p>
            <a:fld id="{32F5D486-9235-B84E-AA07-352A9BD1BCBB}" type="slidenum">
              <a:rPr lang="en-US" smtClean="0"/>
              <a:t>8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10F4F2-B557-204B-9A1A-0880C4A35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330" y="2065190"/>
            <a:ext cx="7535340" cy="433656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DEE2F26-ECB1-0122-4A9B-42B7DA0D961A}"/>
              </a:ext>
            </a:extLst>
          </p:cNvPr>
          <p:cNvSpPr/>
          <p:nvPr/>
        </p:nvSpPr>
        <p:spPr>
          <a:xfrm>
            <a:off x="3253792" y="2290562"/>
            <a:ext cx="5685182" cy="36630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21" name="Picture 20" descr="Logo, company name&#10;&#10;Description automatically generated">
            <a:extLst>
              <a:ext uri="{FF2B5EF4-FFF2-40B4-BE49-F238E27FC236}">
                <a16:creationId xmlns:a16="http://schemas.microsoft.com/office/drawing/2014/main" id="{CB1DA2DB-CFF3-45DC-72E8-2C8D2B296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2343" y="3281398"/>
            <a:ext cx="4814832" cy="168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57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A70C0E3-CD6A-384F-8BAF-73AF82289A6A}"/>
              </a:ext>
            </a:extLst>
          </p:cNvPr>
          <p:cNvSpPr/>
          <p:nvPr/>
        </p:nvSpPr>
        <p:spPr>
          <a:xfrm>
            <a:off x="827048" y="625974"/>
            <a:ext cx="8707245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Exploratory Analysis -</a:t>
            </a:r>
            <a:r>
              <a:rPr lang="en-US" sz="4400" dirty="0"/>
              <a:t> Visualization</a:t>
            </a:r>
            <a:endParaRPr lang="en-GB" sz="4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DE7803-819D-6D49-AAA8-2C96AC05FA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620" b="22866"/>
          <a:stretch/>
        </p:blipFill>
        <p:spPr>
          <a:xfrm>
            <a:off x="5411113" y="3595326"/>
            <a:ext cx="6398974" cy="31683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292F15-1AE9-F44D-8257-A5DE9762F12C}"/>
              </a:ext>
            </a:extLst>
          </p:cNvPr>
          <p:cNvSpPr txBox="1"/>
          <p:nvPr/>
        </p:nvSpPr>
        <p:spPr>
          <a:xfrm>
            <a:off x="6465582" y="3075204"/>
            <a:ext cx="3755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/>
              <a:t>Principal Component Analysis (PCA)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B73C5-58B6-E142-B8F3-D216959B7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1121"/>
            <a:ext cx="10515600" cy="971345"/>
          </a:xfrm>
        </p:spPr>
        <p:txBody>
          <a:bodyPr>
            <a:normAutofit/>
          </a:bodyPr>
          <a:lstStyle/>
          <a:p>
            <a:r>
              <a:rPr lang="en-GB" sz="2400" dirty="0"/>
              <a:t>Now, we can compare our samples with a PCA or heatmaps</a:t>
            </a:r>
          </a:p>
          <a:p>
            <a:r>
              <a:rPr lang="en-GB" sz="2400" i="1" dirty="0" err="1"/>
              <a:t>rlog</a:t>
            </a:r>
            <a:r>
              <a:rPr lang="en-GB" sz="2400" dirty="0"/>
              <a:t> and </a:t>
            </a:r>
            <a:r>
              <a:rPr lang="en-GB" sz="2400" i="1" dirty="0" err="1"/>
              <a:t>vst</a:t>
            </a:r>
            <a:r>
              <a:rPr lang="en-GB" sz="2400" dirty="0"/>
              <a:t> should not be used for Differential Expression Analysis (DEA)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DD32A1-255B-D4DC-9FC2-872AD01C80F6}"/>
              </a:ext>
            </a:extLst>
          </p:cNvPr>
          <p:cNvSpPr txBox="1"/>
          <p:nvPr/>
        </p:nvSpPr>
        <p:spPr>
          <a:xfrm rot="16200000">
            <a:off x="-230710" y="4730611"/>
            <a:ext cx="2666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/>
              <a:t>Principal Sample distances</a:t>
            </a:r>
          </a:p>
          <a:p>
            <a:pPr algn="ctr"/>
            <a:r>
              <a:rPr lang="en-GB" sz="1600" b="1" dirty="0" err="1"/>
              <a:t>rlog</a:t>
            </a:r>
            <a:r>
              <a:rPr lang="en-GB" sz="1600" b="1" dirty="0"/>
              <a:t> transformation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2A5DFD-9044-2762-2F9E-BEAD5579080C}"/>
              </a:ext>
            </a:extLst>
          </p:cNvPr>
          <p:cNvGrpSpPr/>
          <p:nvPr/>
        </p:nvGrpSpPr>
        <p:grpSpPr>
          <a:xfrm>
            <a:off x="1595700" y="2838117"/>
            <a:ext cx="2943283" cy="3786261"/>
            <a:chOff x="1440956" y="2827605"/>
            <a:chExt cx="2943283" cy="378626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4193FE0-D6D7-534D-9BAC-BAE094B906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8764" b="11433"/>
            <a:stretch/>
          </p:blipFill>
          <p:spPr>
            <a:xfrm>
              <a:off x="1440956" y="2954457"/>
              <a:ext cx="2943283" cy="3659409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DEB1AF5-2271-9E70-F556-BED92A3DCB46}"/>
                </a:ext>
              </a:extLst>
            </p:cNvPr>
            <p:cNvSpPr/>
            <p:nvPr/>
          </p:nvSpPr>
          <p:spPr>
            <a:xfrm>
              <a:off x="1906735" y="2827605"/>
              <a:ext cx="2257302" cy="235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</p:grp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7985BA38-9E14-6B44-8D56-172BE340A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0680" y="6401753"/>
            <a:ext cx="2743200" cy="365125"/>
          </a:xfrm>
        </p:spPr>
        <p:txBody>
          <a:bodyPr/>
          <a:lstStyle/>
          <a:p>
            <a:fld id="{32F5D486-9235-B84E-AA07-352A9BD1BCB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57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3273</TotalTime>
  <Words>567</Words>
  <Application>Microsoft Macintosh PowerPoint</Application>
  <PresentationFormat>Widescreen</PresentationFormat>
  <Paragraphs>167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Office Theme</vt:lpstr>
      <vt:lpstr>Exploratory analysis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Jose Alejandro Herrera Romero</dc:creator>
  <cp:lastModifiedBy>Thilde Bagger Terkelsen</cp:lastModifiedBy>
  <cp:revision>112</cp:revision>
  <dcterms:created xsi:type="dcterms:W3CDTF">2021-05-13T13:56:47Z</dcterms:created>
  <dcterms:modified xsi:type="dcterms:W3CDTF">2022-08-16T14:28:19Z</dcterms:modified>
</cp:coreProperties>
</file>